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-588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picture containing text&#10;&#10;Description automatically generated">
            <a:extLst>
              <a:ext uri="{FF2B5EF4-FFF2-40B4-BE49-F238E27FC236}">
                <a16:creationId xmlns:a16="http://schemas.microsoft.com/office/drawing/2014/main" xmlns="" id="{2D410F15-09BF-4E49-BB32-02BFAEBE4F9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r="19521" b="2551"/>
          <a:stretch/>
        </p:blipFill>
        <p:spPr>
          <a:xfrm>
            <a:off x="12228" y="773669"/>
            <a:ext cx="5697037" cy="3880266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/>
              <a:t>SYTGT014</a:t>
            </a:r>
            <a:r>
              <a:rPr lang="pl-PL" sz="2000" dirty="0"/>
              <a:t> </a:t>
            </a:r>
            <a:r>
              <a:rPr lang="en-US" sz="2000" dirty="0"/>
              <a:t>DAMASCUS NW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573085" y="233269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596336" y="2254100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14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1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965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791 </a:t>
            </a:r>
            <a:r>
              <a:rPr lang="pl-PL" sz="1100" dirty="0"/>
              <a:t>/ </a:t>
            </a:r>
            <a:r>
              <a:rPr lang="en-US" sz="1100" dirty="0"/>
              <a:t>2082ft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967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773 </a:t>
            </a:r>
            <a:r>
              <a:rPr lang="pl-PL" sz="1100" dirty="0"/>
              <a:t>/ </a:t>
            </a:r>
            <a:r>
              <a:rPr lang="en-US" sz="1100" dirty="0"/>
              <a:t>2085ft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048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806</a:t>
            </a:r>
            <a:r>
              <a:rPr lang="pl-PL" sz="1100" dirty="0"/>
              <a:t> / </a:t>
            </a:r>
            <a:r>
              <a:rPr lang="en-US" sz="1100" dirty="0"/>
              <a:t>2073ft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063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774</a:t>
            </a:r>
            <a:r>
              <a:rPr lang="pl-PL" sz="1100" dirty="0"/>
              <a:t> / </a:t>
            </a:r>
            <a:r>
              <a:rPr lang="en-US" sz="1100" dirty="0"/>
              <a:t>2077ft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046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770</a:t>
            </a:r>
            <a:r>
              <a:rPr lang="pl-PL" sz="1100" dirty="0"/>
              <a:t> / </a:t>
            </a:r>
            <a:r>
              <a:rPr lang="en-US" sz="1100" dirty="0"/>
              <a:t>2079ft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007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798</a:t>
            </a:r>
            <a:r>
              <a:rPr lang="pl-PL" sz="1100" dirty="0"/>
              <a:t> / </a:t>
            </a:r>
            <a:r>
              <a:rPr lang="en-US" sz="1100" dirty="0"/>
              <a:t>2078ft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013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778</a:t>
            </a:r>
            <a:r>
              <a:rPr lang="pl-PL" sz="1100" dirty="0"/>
              <a:t> / </a:t>
            </a:r>
            <a:r>
              <a:rPr lang="en-US" sz="1100" dirty="0"/>
              <a:t>2081ft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015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764</a:t>
            </a:r>
            <a:r>
              <a:rPr lang="pl-PL" sz="1100" dirty="0"/>
              <a:t> / </a:t>
            </a:r>
            <a:r>
              <a:rPr lang="en-US" sz="1100" dirty="0"/>
              <a:t>2083ft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015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748</a:t>
            </a:r>
            <a:r>
              <a:rPr lang="pl-PL" sz="1100" dirty="0"/>
              <a:t> / </a:t>
            </a:r>
            <a:r>
              <a:rPr lang="en-US" sz="1100" dirty="0"/>
              <a:t>2085ft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896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757</a:t>
            </a:r>
            <a:r>
              <a:rPr lang="pl-PL" sz="1100" dirty="0"/>
              <a:t> / </a:t>
            </a:r>
            <a:r>
              <a:rPr lang="en-US" sz="1100" dirty="0"/>
              <a:t>2086ft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894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720</a:t>
            </a:r>
            <a:r>
              <a:rPr lang="pl-PL" sz="1100" dirty="0"/>
              <a:t> / </a:t>
            </a:r>
            <a:r>
              <a:rPr lang="en-US" sz="1100" dirty="0"/>
              <a:t>2092ft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870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735</a:t>
            </a:r>
            <a:r>
              <a:rPr lang="pl-PL" sz="1100" dirty="0"/>
              <a:t> / </a:t>
            </a:r>
            <a:r>
              <a:rPr lang="en-US" sz="1100" dirty="0"/>
              <a:t>2089ft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90m from facility. Numerous buildings of religious significance within 500m of facility.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125" name="Isosceles Triangle 124">
            <a:extLst>
              <a:ext uri="{FF2B5EF4-FFF2-40B4-BE49-F238E27FC236}">
                <a16:creationId xmlns:a16="http://schemas.microsoft.com/office/drawing/2014/main" xmlns="" id="{67CD9C88-7267-4F54-98A7-7A5F25B52260}"/>
              </a:ext>
            </a:extLst>
          </p:cNvPr>
          <p:cNvSpPr/>
          <p:nvPr/>
        </p:nvSpPr>
        <p:spPr>
          <a:xfrm>
            <a:off x="3072169" y="349083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6" name="Isosceles Triangle 125">
            <a:extLst>
              <a:ext uri="{FF2B5EF4-FFF2-40B4-BE49-F238E27FC236}">
                <a16:creationId xmlns:a16="http://schemas.microsoft.com/office/drawing/2014/main" xmlns="" id="{62E7E6D3-5E44-41E4-B579-EDCCC942F744}"/>
              </a:ext>
            </a:extLst>
          </p:cNvPr>
          <p:cNvSpPr/>
          <p:nvPr/>
        </p:nvSpPr>
        <p:spPr>
          <a:xfrm>
            <a:off x="2892252" y="32474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7" name="Isosceles Triangle 126">
            <a:extLst>
              <a:ext uri="{FF2B5EF4-FFF2-40B4-BE49-F238E27FC236}">
                <a16:creationId xmlns:a16="http://schemas.microsoft.com/office/drawing/2014/main" xmlns="" id="{E5607751-A88B-4A84-854C-B45C509791D6}"/>
              </a:ext>
            </a:extLst>
          </p:cNvPr>
          <p:cNvSpPr/>
          <p:nvPr/>
        </p:nvSpPr>
        <p:spPr>
          <a:xfrm>
            <a:off x="3256319" y="32347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8" name="Isosceles Triangle 127">
            <a:extLst>
              <a:ext uri="{FF2B5EF4-FFF2-40B4-BE49-F238E27FC236}">
                <a16:creationId xmlns:a16="http://schemas.microsoft.com/office/drawing/2014/main" xmlns="" id="{7D42D586-D4F4-49D8-8E9F-EE3FAC230E71}"/>
              </a:ext>
            </a:extLst>
          </p:cNvPr>
          <p:cNvSpPr/>
          <p:nvPr/>
        </p:nvSpPr>
        <p:spPr>
          <a:xfrm>
            <a:off x="3755852" y="179749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9" name="Isosceles Triangle 128">
            <a:extLst>
              <a:ext uri="{FF2B5EF4-FFF2-40B4-BE49-F238E27FC236}">
                <a16:creationId xmlns:a16="http://schemas.microsoft.com/office/drawing/2014/main" xmlns="" id="{77E0C3F0-A01E-4CAC-867C-8C692F931A4D}"/>
              </a:ext>
            </a:extLst>
          </p:cNvPr>
          <p:cNvSpPr/>
          <p:nvPr/>
        </p:nvSpPr>
        <p:spPr>
          <a:xfrm>
            <a:off x="3182235" y="210864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0" name="Isosceles Triangle 129">
            <a:extLst>
              <a:ext uri="{FF2B5EF4-FFF2-40B4-BE49-F238E27FC236}">
                <a16:creationId xmlns:a16="http://schemas.microsoft.com/office/drawing/2014/main" xmlns="" id="{8BB7EF07-E7AE-40F3-9F7D-25E46AB9D292}"/>
              </a:ext>
            </a:extLst>
          </p:cNvPr>
          <p:cNvSpPr/>
          <p:nvPr/>
        </p:nvSpPr>
        <p:spPr>
          <a:xfrm>
            <a:off x="3347864" y="212803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1" name="Isosceles Triangle 130">
            <a:extLst>
              <a:ext uri="{FF2B5EF4-FFF2-40B4-BE49-F238E27FC236}">
                <a16:creationId xmlns:a16="http://schemas.microsoft.com/office/drawing/2014/main" xmlns="" id="{B0FC7DFC-9F2F-4C9B-B8DA-DE1AB34975E1}"/>
              </a:ext>
            </a:extLst>
          </p:cNvPr>
          <p:cNvSpPr/>
          <p:nvPr/>
        </p:nvSpPr>
        <p:spPr>
          <a:xfrm>
            <a:off x="3481934" y="21408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2" name="Isosceles Triangle 131">
            <a:extLst>
              <a:ext uri="{FF2B5EF4-FFF2-40B4-BE49-F238E27FC236}">
                <a16:creationId xmlns:a16="http://schemas.microsoft.com/office/drawing/2014/main" xmlns="" id="{54FB4C73-7CBF-4F78-9115-619029A2B6C4}"/>
              </a:ext>
            </a:extLst>
          </p:cNvPr>
          <p:cNvSpPr/>
          <p:nvPr/>
        </p:nvSpPr>
        <p:spPr>
          <a:xfrm>
            <a:off x="3635896" y="217294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3" name="Isosceles Triangle 132">
            <a:extLst>
              <a:ext uri="{FF2B5EF4-FFF2-40B4-BE49-F238E27FC236}">
                <a16:creationId xmlns:a16="http://schemas.microsoft.com/office/drawing/2014/main" xmlns="" id="{01B63306-0745-4E36-B9B8-63E525ECDFA2}"/>
              </a:ext>
            </a:extLst>
          </p:cNvPr>
          <p:cNvSpPr/>
          <p:nvPr/>
        </p:nvSpPr>
        <p:spPr>
          <a:xfrm>
            <a:off x="3455111" y="170765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4" name="Isosceles Triangle 133">
            <a:extLst>
              <a:ext uri="{FF2B5EF4-FFF2-40B4-BE49-F238E27FC236}">
                <a16:creationId xmlns:a16="http://schemas.microsoft.com/office/drawing/2014/main" xmlns="" id="{045B0247-59AC-4979-8157-EB02C56CB657}"/>
              </a:ext>
            </a:extLst>
          </p:cNvPr>
          <p:cNvSpPr/>
          <p:nvPr/>
        </p:nvSpPr>
        <p:spPr>
          <a:xfrm>
            <a:off x="3439254" y="184630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xmlns="" id="{726B143A-44FF-4EC2-B4F6-5DD71C3701D5}"/>
              </a:ext>
            </a:extLst>
          </p:cNvPr>
          <p:cNvSpPr txBox="1"/>
          <p:nvPr/>
        </p:nvSpPr>
        <p:spPr>
          <a:xfrm rot="21441524">
            <a:off x="3076285" y="343066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xmlns="" id="{2EF82B01-00D1-4140-A6BD-A458F4BCFED6}"/>
              </a:ext>
            </a:extLst>
          </p:cNvPr>
          <p:cNvSpPr txBox="1"/>
          <p:nvPr/>
        </p:nvSpPr>
        <p:spPr>
          <a:xfrm rot="21441524">
            <a:off x="2800700" y="3269559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xmlns="" id="{5319F51C-159F-4927-968C-E2F3FABAD324}"/>
              </a:ext>
            </a:extLst>
          </p:cNvPr>
          <p:cNvSpPr txBox="1"/>
          <p:nvPr/>
        </p:nvSpPr>
        <p:spPr>
          <a:xfrm rot="21441524">
            <a:off x="3166210" y="325352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3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xmlns="" id="{B1519608-F282-4FB8-B08A-0B71605D6991}"/>
              </a:ext>
            </a:extLst>
          </p:cNvPr>
          <p:cNvSpPr txBox="1"/>
          <p:nvPr/>
        </p:nvSpPr>
        <p:spPr>
          <a:xfrm rot="21441524">
            <a:off x="3098145" y="212258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4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xmlns="" id="{AA8DF239-A56A-475B-9DB4-18F1DFFC65B7}"/>
              </a:ext>
            </a:extLst>
          </p:cNvPr>
          <p:cNvSpPr txBox="1"/>
          <p:nvPr/>
        </p:nvSpPr>
        <p:spPr>
          <a:xfrm rot="21441524">
            <a:off x="3256317" y="2191696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5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xmlns="" id="{A32E991F-8B19-486E-BCB6-D58F3E841080}"/>
              </a:ext>
            </a:extLst>
          </p:cNvPr>
          <p:cNvSpPr txBox="1"/>
          <p:nvPr/>
        </p:nvSpPr>
        <p:spPr>
          <a:xfrm rot="21441524">
            <a:off x="3379986" y="220457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6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xmlns="" id="{1A7AA5CA-FA11-406C-A1C9-EAEEE1241A5F}"/>
              </a:ext>
            </a:extLst>
          </p:cNvPr>
          <p:cNvSpPr txBox="1"/>
          <p:nvPr/>
        </p:nvSpPr>
        <p:spPr>
          <a:xfrm rot="21441524">
            <a:off x="3541760" y="219114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7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xmlns="" id="{2C0E0BE7-FCDA-4928-8447-D9AE03C3090F}"/>
              </a:ext>
            </a:extLst>
          </p:cNvPr>
          <p:cNvSpPr txBox="1"/>
          <p:nvPr/>
        </p:nvSpPr>
        <p:spPr>
          <a:xfrm rot="21441524">
            <a:off x="3421194" y="1805097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8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xmlns="" id="{2DFC6AC7-E207-4698-A4CB-52A883CBC40F}"/>
              </a:ext>
            </a:extLst>
          </p:cNvPr>
          <p:cNvSpPr txBox="1"/>
          <p:nvPr/>
        </p:nvSpPr>
        <p:spPr>
          <a:xfrm rot="21441524">
            <a:off x="3443370" y="165813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9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xmlns="" id="{D617156B-6A81-47B3-A802-21E9FAEB30C2}"/>
              </a:ext>
            </a:extLst>
          </p:cNvPr>
          <p:cNvSpPr txBox="1"/>
          <p:nvPr/>
        </p:nvSpPr>
        <p:spPr>
          <a:xfrm rot="21441524">
            <a:off x="3648390" y="181181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10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xmlns="" id="{E8DF6EA2-6E43-4D0A-9325-3E303A0C527A}"/>
              </a:ext>
            </a:extLst>
          </p:cNvPr>
          <p:cNvSpPr txBox="1"/>
          <p:nvPr/>
        </p:nvSpPr>
        <p:spPr>
          <a:xfrm rot="21441524">
            <a:off x="3301130" y="2525169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xmlns="" id="{2CEEAB03-C55E-4F3D-9C56-ED291E40E76F}"/>
              </a:ext>
            </a:extLst>
          </p:cNvPr>
          <p:cNvSpPr txBox="1"/>
          <p:nvPr/>
        </p:nvSpPr>
        <p:spPr>
          <a:xfrm rot="21441524">
            <a:off x="3450803" y="254546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9" name="Isosceles Triangle 148">
            <a:extLst>
              <a:ext uri="{FF2B5EF4-FFF2-40B4-BE49-F238E27FC236}">
                <a16:creationId xmlns:a16="http://schemas.microsoft.com/office/drawing/2014/main" xmlns="" id="{53AED399-33ED-4462-B5E8-601470472EE8}"/>
              </a:ext>
            </a:extLst>
          </p:cNvPr>
          <p:cNvSpPr/>
          <p:nvPr/>
        </p:nvSpPr>
        <p:spPr>
          <a:xfrm>
            <a:off x="3410981" y="251319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50" name="Isosceles Triangle 149">
            <a:extLst>
              <a:ext uri="{FF2B5EF4-FFF2-40B4-BE49-F238E27FC236}">
                <a16:creationId xmlns:a16="http://schemas.microsoft.com/office/drawing/2014/main" xmlns="" id="{7A157818-C505-4B94-B9B1-AE1BE243CE43}"/>
              </a:ext>
            </a:extLst>
          </p:cNvPr>
          <p:cNvSpPr/>
          <p:nvPr/>
        </p:nvSpPr>
        <p:spPr>
          <a:xfrm>
            <a:off x="3556506" y="252766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447791C1-A6FD-4786-B1BD-656F0B6D371A}"/>
              </a:ext>
            </a:extLst>
          </p:cNvPr>
          <p:cNvSpPr/>
          <p:nvPr/>
        </p:nvSpPr>
        <p:spPr>
          <a:xfrm>
            <a:off x="2178050" y="1019175"/>
            <a:ext cx="1860550" cy="3584575"/>
          </a:xfrm>
          <a:custGeom>
            <a:avLst/>
            <a:gdLst>
              <a:gd name="connsiteX0" fmla="*/ 1806575 w 1860550"/>
              <a:gd name="connsiteY0" fmla="*/ 615950 h 3584575"/>
              <a:gd name="connsiteX1" fmla="*/ 1216025 w 1860550"/>
              <a:gd name="connsiteY1" fmla="*/ 3425825 h 3584575"/>
              <a:gd name="connsiteX2" fmla="*/ 1203325 w 1860550"/>
              <a:gd name="connsiteY2" fmla="*/ 3584575 h 3584575"/>
              <a:gd name="connsiteX3" fmla="*/ 882650 w 1860550"/>
              <a:gd name="connsiteY3" fmla="*/ 3425825 h 3584575"/>
              <a:gd name="connsiteX4" fmla="*/ 279400 w 1860550"/>
              <a:gd name="connsiteY4" fmla="*/ 3079750 h 3584575"/>
              <a:gd name="connsiteX5" fmla="*/ 0 w 1860550"/>
              <a:gd name="connsiteY5" fmla="*/ 2927350 h 3584575"/>
              <a:gd name="connsiteX6" fmla="*/ 111125 w 1860550"/>
              <a:gd name="connsiteY6" fmla="*/ 2771775 h 3584575"/>
              <a:gd name="connsiteX7" fmla="*/ 231775 w 1860550"/>
              <a:gd name="connsiteY7" fmla="*/ 2406650 h 3584575"/>
              <a:gd name="connsiteX8" fmla="*/ 622300 w 1860550"/>
              <a:gd name="connsiteY8" fmla="*/ 647700 h 3584575"/>
              <a:gd name="connsiteX9" fmla="*/ 730250 w 1860550"/>
              <a:gd name="connsiteY9" fmla="*/ 257175 h 3584575"/>
              <a:gd name="connsiteX10" fmla="*/ 692150 w 1860550"/>
              <a:gd name="connsiteY10" fmla="*/ 120650 h 3584575"/>
              <a:gd name="connsiteX11" fmla="*/ 889000 w 1860550"/>
              <a:gd name="connsiteY11" fmla="*/ 28575 h 3584575"/>
              <a:gd name="connsiteX12" fmla="*/ 1266825 w 1860550"/>
              <a:gd name="connsiteY12" fmla="*/ 0 h 3584575"/>
              <a:gd name="connsiteX13" fmla="*/ 1628775 w 1860550"/>
              <a:gd name="connsiteY13" fmla="*/ 85725 h 3584575"/>
              <a:gd name="connsiteX14" fmla="*/ 1860550 w 1860550"/>
              <a:gd name="connsiteY14" fmla="*/ 317500 h 3584575"/>
              <a:gd name="connsiteX15" fmla="*/ 1844675 w 1860550"/>
              <a:gd name="connsiteY15" fmla="*/ 498475 h 3584575"/>
              <a:gd name="connsiteX16" fmla="*/ 1806575 w 1860550"/>
              <a:gd name="connsiteY16" fmla="*/ 615950 h 3584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60550" h="3584575">
                <a:moveTo>
                  <a:pt x="1806575" y="615950"/>
                </a:moveTo>
                <a:lnTo>
                  <a:pt x="1216025" y="3425825"/>
                </a:lnTo>
                <a:lnTo>
                  <a:pt x="1203325" y="3584575"/>
                </a:lnTo>
                <a:lnTo>
                  <a:pt x="882650" y="3425825"/>
                </a:lnTo>
                <a:lnTo>
                  <a:pt x="279400" y="3079750"/>
                </a:lnTo>
                <a:lnTo>
                  <a:pt x="0" y="2927350"/>
                </a:lnTo>
                <a:lnTo>
                  <a:pt x="111125" y="2771775"/>
                </a:lnTo>
                <a:lnTo>
                  <a:pt x="231775" y="2406650"/>
                </a:lnTo>
                <a:lnTo>
                  <a:pt x="622300" y="647700"/>
                </a:lnTo>
                <a:lnTo>
                  <a:pt x="730250" y="257175"/>
                </a:lnTo>
                <a:lnTo>
                  <a:pt x="692150" y="120650"/>
                </a:lnTo>
                <a:lnTo>
                  <a:pt x="889000" y="28575"/>
                </a:lnTo>
                <a:lnTo>
                  <a:pt x="1266825" y="0"/>
                </a:lnTo>
                <a:lnTo>
                  <a:pt x="1628775" y="85725"/>
                </a:lnTo>
                <a:lnTo>
                  <a:pt x="1860550" y="317500"/>
                </a:lnTo>
                <a:lnTo>
                  <a:pt x="1844675" y="498475"/>
                </a:lnTo>
                <a:lnTo>
                  <a:pt x="1806575" y="615950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505546E7-A28C-4ABD-A449-6300BBE35CBF}"/>
              </a:ext>
            </a:extLst>
          </p:cNvPr>
          <p:cNvSpPr/>
          <p:nvPr/>
        </p:nvSpPr>
        <p:spPr>
          <a:xfrm>
            <a:off x="3419475" y="1527175"/>
            <a:ext cx="2289175" cy="3121025"/>
          </a:xfrm>
          <a:custGeom>
            <a:avLst/>
            <a:gdLst>
              <a:gd name="connsiteX0" fmla="*/ 625475 w 2289175"/>
              <a:gd name="connsiteY0" fmla="*/ 9525 h 3121025"/>
              <a:gd name="connsiteX1" fmla="*/ 0 w 2289175"/>
              <a:gd name="connsiteY1" fmla="*/ 3121025 h 3121025"/>
              <a:gd name="connsiteX2" fmla="*/ 530225 w 2289175"/>
              <a:gd name="connsiteY2" fmla="*/ 3121025 h 3121025"/>
              <a:gd name="connsiteX3" fmla="*/ 2289175 w 2289175"/>
              <a:gd name="connsiteY3" fmla="*/ 3121025 h 3121025"/>
              <a:gd name="connsiteX4" fmla="*/ 2273300 w 2289175"/>
              <a:gd name="connsiteY4" fmla="*/ 901700 h 3121025"/>
              <a:gd name="connsiteX5" fmla="*/ 1866900 w 2289175"/>
              <a:gd name="connsiteY5" fmla="*/ 241300 h 3121025"/>
              <a:gd name="connsiteX6" fmla="*/ 1673225 w 2289175"/>
              <a:gd name="connsiteY6" fmla="*/ 149225 h 3121025"/>
              <a:gd name="connsiteX7" fmla="*/ 698500 w 2289175"/>
              <a:gd name="connsiteY7" fmla="*/ 0 h 3121025"/>
              <a:gd name="connsiteX8" fmla="*/ 625475 w 2289175"/>
              <a:gd name="connsiteY8" fmla="*/ 9525 h 3121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175" h="3121025">
                <a:moveTo>
                  <a:pt x="625475" y="9525"/>
                </a:moveTo>
                <a:lnTo>
                  <a:pt x="0" y="3121025"/>
                </a:lnTo>
                <a:lnTo>
                  <a:pt x="530225" y="3121025"/>
                </a:lnTo>
                <a:lnTo>
                  <a:pt x="2289175" y="3121025"/>
                </a:lnTo>
                <a:lnTo>
                  <a:pt x="2273300" y="901700"/>
                </a:lnTo>
                <a:lnTo>
                  <a:pt x="1866900" y="241300"/>
                </a:lnTo>
                <a:lnTo>
                  <a:pt x="1673225" y="149225"/>
                </a:lnTo>
                <a:lnTo>
                  <a:pt x="698500" y="0"/>
                </a:lnTo>
                <a:lnTo>
                  <a:pt x="625475" y="9525"/>
                </a:lnTo>
                <a:close/>
              </a:path>
            </a:pathLst>
          </a:custGeom>
          <a:solidFill>
            <a:srgbClr val="FF0000">
              <a:alpha val="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038898E7-6DCF-46A8-A3CE-4653285902CB}"/>
              </a:ext>
            </a:extLst>
          </p:cNvPr>
          <p:cNvSpPr/>
          <p:nvPr/>
        </p:nvSpPr>
        <p:spPr>
          <a:xfrm>
            <a:off x="60325" y="762000"/>
            <a:ext cx="3117850" cy="3883025"/>
          </a:xfrm>
          <a:custGeom>
            <a:avLst/>
            <a:gdLst>
              <a:gd name="connsiteX0" fmla="*/ 2495550 w 3117850"/>
              <a:gd name="connsiteY0" fmla="*/ 1739900 h 3883025"/>
              <a:gd name="connsiteX1" fmla="*/ 2349500 w 3117850"/>
              <a:gd name="connsiteY1" fmla="*/ 2476500 h 3883025"/>
              <a:gd name="connsiteX2" fmla="*/ 2181225 w 3117850"/>
              <a:gd name="connsiteY2" fmla="*/ 3019425 h 3883025"/>
              <a:gd name="connsiteX3" fmla="*/ 2060575 w 3117850"/>
              <a:gd name="connsiteY3" fmla="*/ 3143250 h 3883025"/>
              <a:gd name="connsiteX4" fmla="*/ 2079625 w 3117850"/>
              <a:gd name="connsiteY4" fmla="*/ 3187700 h 3883025"/>
              <a:gd name="connsiteX5" fmla="*/ 2800350 w 3117850"/>
              <a:gd name="connsiteY5" fmla="*/ 3597275 h 3883025"/>
              <a:gd name="connsiteX6" fmla="*/ 3117850 w 3117850"/>
              <a:gd name="connsiteY6" fmla="*/ 3778250 h 3883025"/>
              <a:gd name="connsiteX7" fmla="*/ 3089275 w 3117850"/>
              <a:gd name="connsiteY7" fmla="*/ 3883025 h 3883025"/>
              <a:gd name="connsiteX8" fmla="*/ 0 w 3117850"/>
              <a:gd name="connsiteY8" fmla="*/ 3870325 h 3883025"/>
              <a:gd name="connsiteX9" fmla="*/ 6350 w 3117850"/>
              <a:gd name="connsiteY9" fmla="*/ 0 h 3883025"/>
              <a:gd name="connsiteX10" fmla="*/ 1609725 w 3117850"/>
              <a:gd name="connsiteY10" fmla="*/ 12700 h 3883025"/>
              <a:gd name="connsiteX11" fmla="*/ 1612900 w 3117850"/>
              <a:gd name="connsiteY11" fmla="*/ 1457325 h 3883025"/>
              <a:gd name="connsiteX12" fmla="*/ 1612900 w 3117850"/>
              <a:gd name="connsiteY12" fmla="*/ 1663700 h 3883025"/>
              <a:gd name="connsiteX13" fmla="*/ 1851025 w 3117850"/>
              <a:gd name="connsiteY13" fmla="*/ 1711325 h 3883025"/>
              <a:gd name="connsiteX14" fmla="*/ 2279650 w 3117850"/>
              <a:gd name="connsiteY14" fmla="*/ 1730375 h 3883025"/>
              <a:gd name="connsiteX15" fmla="*/ 2495550 w 3117850"/>
              <a:gd name="connsiteY15" fmla="*/ 1739900 h 388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117850" h="3883025">
                <a:moveTo>
                  <a:pt x="2495550" y="1739900"/>
                </a:moveTo>
                <a:lnTo>
                  <a:pt x="2349500" y="2476500"/>
                </a:lnTo>
                <a:lnTo>
                  <a:pt x="2181225" y="3019425"/>
                </a:lnTo>
                <a:lnTo>
                  <a:pt x="2060575" y="3143250"/>
                </a:lnTo>
                <a:lnTo>
                  <a:pt x="2079625" y="3187700"/>
                </a:lnTo>
                <a:lnTo>
                  <a:pt x="2800350" y="3597275"/>
                </a:lnTo>
                <a:lnTo>
                  <a:pt x="3117850" y="3778250"/>
                </a:lnTo>
                <a:lnTo>
                  <a:pt x="3089275" y="3883025"/>
                </a:lnTo>
                <a:lnTo>
                  <a:pt x="0" y="3870325"/>
                </a:lnTo>
                <a:cubicBezTo>
                  <a:pt x="2117" y="2580217"/>
                  <a:pt x="4233" y="1290108"/>
                  <a:pt x="6350" y="0"/>
                </a:cubicBezTo>
                <a:lnTo>
                  <a:pt x="1609725" y="12700"/>
                </a:lnTo>
                <a:cubicBezTo>
                  <a:pt x="1610783" y="494242"/>
                  <a:pt x="1611842" y="975783"/>
                  <a:pt x="1612900" y="1457325"/>
                </a:cubicBezTo>
                <a:lnTo>
                  <a:pt x="1612900" y="1663700"/>
                </a:lnTo>
                <a:lnTo>
                  <a:pt x="1851025" y="1711325"/>
                </a:lnTo>
                <a:lnTo>
                  <a:pt x="2279650" y="1730375"/>
                </a:lnTo>
                <a:lnTo>
                  <a:pt x="2495550" y="1739900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xmlns="" id="{E9A42E63-D39C-4F51-83C2-087FEC503119}"/>
              </a:ext>
            </a:extLst>
          </p:cNvPr>
          <p:cNvSpPr/>
          <p:nvPr/>
        </p:nvSpPr>
        <p:spPr>
          <a:xfrm>
            <a:off x="4289425" y="774700"/>
            <a:ext cx="1419225" cy="406400"/>
          </a:xfrm>
          <a:custGeom>
            <a:avLst/>
            <a:gdLst>
              <a:gd name="connsiteX0" fmla="*/ 1419225 w 1419225"/>
              <a:gd name="connsiteY0" fmla="*/ 406400 h 406400"/>
              <a:gd name="connsiteX1" fmla="*/ 908050 w 1419225"/>
              <a:gd name="connsiteY1" fmla="*/ 374650 h 406400"/>
              <a:gd name="connsiteX2" fmla="*/ 361950 w 1419225"/>
              <a:gd name="connsiteY2" fmla="*/ 295275 h 406400"/>
              <a:gd name="connsiteX3" fmla="*/ 31750 w 1419225"/>
              <a:gd name="connsiteY3" fmla="*/ 260350 h 406400"/>
              <a:gd name="connsiteX4" fmla="*/ 0 w 1419225"/>
              <a:gd name="connsiteY4" fmla="*/ 254000 h 406400"/>
              <a:gd name="connsiteX5" fmla="*/ 38100 w 1419225"/>
              <a:gd name="connsiteY5" fmla="*/ 0 h 406400"/>
              <a:gd name="connsiteX6" fmla="*/ 1409700 w 1419225"/>
              <a:gd name="connsiteY6" fmla="*/ 3175 h 406400"/>
              <a:gd name="connsiteX7" fmla="*/ 1419225 w 1419225"/>
              <a:gd name="connsiteY7" fmla="*/ 40640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19225" h="406400">
                <a:moveTo>
                  <a:pt x="1419225" y="406400"/>
                </a:moveTo>
                <a:lnTo>
                  <a:pt x="908050" y="374650"/>
                </a:lnTo>
                <a:lnTo>
                  <a:pt x="361950" y="295275"/>
                </a:lnTo>
                <a:lnTo>
                  <a:pt x="31750" y="260350"/>
                </a:lnTo>
                <a:lnTo>
                  <a:pt x="0" y="254000"/>
                </a:lnTo>
                <a:lnTo>
                  <a:pt x="38100" y="0"/>
                </a:lnTo>
                <a:lnTo>
                  <a:pt x="1409700" y="3175"/>
                </a:lnTo>
                <a:cubicBezTo>
                  <a:pt x="1410758" y="130175"/>
                  <a:pt x="1411817" y="257175"/>
                  <a:pt x="1419225" y="406400"/>
                </a:cubicBezTo>
                <a:close/>
              </a:path>
            </a:pathLst>
          </a:custGeom>
          <a:solidFill>
            <a:srgbClr val="FF0000">
              <a:alpha val="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xmlns="" id="{9E8B762C-A358-4FC3-ABE0-11F4A3DA97E1}"/>
              </a:ext>
            </a:extLst>
          </p:cNvPr>
          <p:cNvSpPr/>
          <p:nvPr/>
        </p:nvSpPr>
        <p:spPr>
          <a:xfrm>
            <a:off x="4252913" y="2687638"/>
            <a:ext cx="109537" cy="114300"/>
          </a:xfrm>
          <a:custGeom>
            <a:avLst/>
            <a:gdLst>
              <a:gd name="connsiteX0" fmla="*/ 0 w 109537"/>
              <a:gd name="connsiteY0" fmla="*/ 92075 h 114300"/>
              <a:gd name="connsiteX1" fmla="*/ 14287 w 109537"/>
              <a:gd name="connsiteY1" fmla="*/ 0 h 114300"/>
              <a:gd name="connsiteX2" fmla="*/ 109537 w 109537"/>
              <a:gd name="connsiteY2" fmla="*/ 25400 h 114300"/>
              <a:gd name="connsiteX3" fmla="*/ 92075 w 109537"/>
              <a:gd name="connsiteY3" fmla="*/ 114300 h 114300"/>
              <a:gd name="connsiteX4" fmla="*/ 0 w 109537"/>
              <a:gd name="connsiteY4" fmla="*/ 92075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537" h="114300">
                <a:moveTo>
                  <a:pt x="0" y="92075"/>
                </a:moveTo>
                <a:lnTo>
                  <a:pt x="14287" y="0"/>
                </a:lnTo>
                <a:lnTo>
                  <a:pt x="109537" y="25400"/>
                </a:lnTo>
                <a:lnTo>
                  <a:pt x="92075" y="114300"/>
                </a:lnTo>
                <a:lnTo>
                  <a:pt x="0" y="92075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xmlns="" id="{62FB8374-0B71-4568-8B05-7FC84A79458F}"/>
              </a:ext>
            </a:extLst>
          </p:cNvPr>
          <p:cNvSpPr/>
          <p:nvPr/>
        </p:nvSpPr>
        <p:spPr>
          <a:xfrm>
            <a:off x="4494213" y="2762250"/>
            <a:ext cx="147637" cy="144463"/>
          </a:xfrm>
          <a:custGeom>
            <a:avLst/>
            <a:gdLst>
              <a:gd name="connsiteX0" fmla="*/ 0 w 147637"/>
              <a:gd name="connsiteY0" fmla="*/ 120650 h 144463"/>
              <a:gd name="connsiteX1" fmla="*/ 4762 w 147637"/>
              <a:gd name="connsiteY1" fmla="*/ 0 h 144463"/>
              <a:gd name="connsiteX2" fmla="*/ 147637 w 147637"/>
              <a:gd name="connsiteY2" fmla="*/ 17463 h 144463"/>
              <a:gd name="connsiteX3" fmla="*/ 128587 w 147637"/>
              <a:gd name="connsiteY3" fmla="*/ 144463 h 144463"/>
              <a:gd name="connsiteX4" fmla="*/ 0 w 147637"/>
              <a:gd name="connsiteY4" fmla="*/ 120650 h 144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637" h="144463">
                <a:moveTo>
                  <a:pt x="0" y="120650"/>
                </a:moveTo>
                <a:lnTo>
                  <a:pt x="4762" y="0"/>
                </a:lnTo>
                <a:lnTo>
                  <a:pt x="147637" y="17463"/>
                </a:lnTo>
                <a:lnTo>
                  <a:pt x="128587" y="144463"/>
                </a:lnTo>
                <a:lnTo>
                  <a:pt x="0" y="120650"/>
                </a:lnTo>
                <a:close/>
              </a:path>
            </a:pathLst>
          </a:custGeom>
          <a:solidFill>
            <a:srgbClr val="FF0000">
              <a:alpha val="29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F4A4AAAC-0262-4296-B7FD-FFEF90AE317D}"/>
              </a:ext>
            </a:extLst>
          </p:cNvPr>
          <p:cNvSpPr/>
          <p:nvPr/>
        </p:nvSpPr>
        <p:spPr>
          <a:xfrm>
            <a:off x="3956050" y="3255963"/>
            <a:ext cx="169863" cy="133350"/>
          </a:xfrm>
          <a:custGeom>
            <a:avLst/>
            <a:gdLst>
              <a:gd name="connsiteX0" fmla="*/ 19050 w 169863"/>
              <a:gd name="connsiteY0" fmla="*/ 0 h 133350"/>
              <a:gd name="connsiteX1" fmla="*/ 0 w 169863"/>
              <a:gd name="connsiteY1" fmla="*/ 111125 h 133350"/>
              <a:gd name="connsiteX2" fmla="*/ 153988 w 169863"/>
              <a:gd name="connsiteY2" fmla="*/ 133350 h 133350"/>
              <a:gd name="connsiteX3" fmla="*/ 169863 w 169863"/>
              <a:gd name="connsiteY3" fmla="*/ 15875 h 133350"/>
              <a:gd name="connsiteX4" fmla="*/ 19050 w 169863"/>
              <a:gd name="connsiteY4" fmla="*/ 0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863" h="133350">
                <a:moveTo>
                  <a:pt x="19050" y="0"/>
                </a:moveTo>
                <a:lnTo>
                  <a:pt x="0" y="111125"/>
                </a:lnTo>
                <a:lnTo>
                  <a:pt x="153988" y="133350"/>
                </a:lnTo>
                <a:lnTo>
                  <a:pt x="169863" y="15875"/>
                </a:lnTo>
                <a:lnTo>
                  <a:pt x="19050" y="0"/>
                </a:lnTo>
                <a:close/>
              </a:path>
            </a:pathLst>
          </a:custGeom>
          <a:solidFill>
            <a:srgbClr val="FF0000">
              <a:alpha val="2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xmlns="" id="{2CD76F1F-C2E0-40C6-B7FA-7A0174431C86}"/>
              </a:ext>
            </a:extLst>
          </p:cNvPr>
          <p:cNvSpPr/>
          <p:nvPr/>
        </p:nvSpPr>
        <p:spPr>
          <a:xfrm>
            <a:off x="4079875" y="3586163"/>
            <a:ext cx="122238" cy="107950"/>
          </a:xfrm>
          <a:custGeom>
            <a:avLst/>
            <a:gdLst>
              <a:gd name="connsiteX0" fmla="*/ 19050 w 122238"/>
              <a:gd name="connsiteY0" fmla="*/ 0 h 107950"/>
              <a:gd name="connsiteX1" fmla="*/ 0 w 122238"/>
              <a:gd name="connsiteY1" fmla="*/ 90487 h 107950"/>
              <a:gd name="connsiteX2" fmla="*/ 109538 w 122238"/>
              <a:gd name="connsiteY2" fmla="*/ 107950 h 107950"/>
              <a:gd name="connsiteX3" fmla="*/ 122238 w 122238"/>
              <a:gd name="connsiteY3" fmla="*/ 17462 h 107950"/>
              <a:gd name="connsiteX4" fmla="*/ 19050 w 122238"/>
              <a:gd name="connsiteY4" fmla="*/ 0 h 10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38" h="107950">
                <a:moveTo>
                  <a:pt x="19050" y="0"/>
                </a:moveTo>
                <a:lnTo>
                  <a:pt x="0" y="90487"/>
                </a:lnTo>
                <a:lnTo>
                  <a:pt x="109538" y="107950"/>
                </a:lnTo>
                <a:lnTo>
                  <a:pt x="122238" y="17462"/>
                </a:lnTo>
                <a:lnTo>
                  <a:pt x="19050" y="0"/>
                </a:lnTo>
                <a:close/>
              </a:path>
            </a:pathLst>
          </a:custGeom>
          <a:solidFill>
            <a:srgbClr val="FF0000">
              <a:alpha val="2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xmlns="" id="{B41CD1BD-8A45-4297-A598-351E4AE9B2BD}"/>
              </a:ext>
            </a:extLst>
          </p:cNvPr>
          <p:cNvSpPr/>
          <p:nvPr/>
        </p:nvSpPr>
        <p:spPr>
          <a:xfrm>
            <a:off x="4630738" y="3076575"/>
            <a:ext cx="109537" cy="96838"/>
          </a:xfrm>
          <a:custGeom>
            <a:avLst/>
            <a:gdLst>
              <a:gd name="connsiteX0" fmla="*/ 6350 w 109537"/>
              <a:gd name="connsiteY0" fmla="*/ 0 h 96838"/>
              <a:gd name="connsiteX1" fmla="*/ 0 w 109537"/>
              <a:gd name="connsiteY1" fmla="*/ 85725 h 96838"/>
              <a:gd name="connsiteX2" fmla="*/ 107950 w 109537"/>
              <a:gd name="connsiteY2" fmla="*/ 96838 h 96838"/>
              <a:gd name="connsiteX3" fmla="*/ 109537 w 109537"/>
              <a:gd name="connsiteY3" fmla="*/ 1588 h 96838"/>
              <a:gd name="connsiteX4" fmla="*/ 6350 w 109537"/>
              <a:gd name="connsiteY4" fmla="*/ 0 h 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537" h="96838">
                <a:moveTo>
                  <a:pt x="6350" y="0"/>
                </a:moveTo>
                <a:lnTo>
                  <a:pt x="0" y="85725"/>
                </a:lnTo>
                <a:lnTo>
                  <a:pt x="107950" y="96838"/>
                </a:lnTo>
                <a:lnTo>
                  <a:pt x="109537" y="1588"/>
                </a:lnTo>
                <a:lnTo>
                  <a:pt x="6350" y="0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xmlns="" id="{8D216961-2210-4D2A-A07F-91662273B61D}"/>
              </a:ext>
            </a:extLst>
          </p:cNvPr>
          <p:cNvSpPr/>
          <p:nvPr/>
        </p:nvSpPr>
        <p:spPr>
          <a:xfrm>
            <a:off x="5394325" y="4456113"/>
            <a:ext cx="112713" cy="112712"/>
          </a:xfrm>
          <a:custGeom>
            <a:avLst/>
            <a:gdLst>
              <a:gd name="connsiteX0" fmla="*/ 0 w 112713"/>
              <a:gd name="connsiteY0" fmla="*/ 104775 h 112712"/>
              <a:gd name="connsiteX1" fmla="*/ 6350 w 112713"/>
              <a:gd name="connsiteY1" fmla="*/ 0 h 112712"/>
              <a:gd name="connsiteX2" fmla="*/ 112713 w 112713"/>
              <a:gd name="connsiteY2" fmla="*/ 19050 h 112712"/>
              <a:gd name="connsiteX3" fmla="*/ 104775 w 112713"/>
              <a:gd name="connsiteY3" fmla="*/ 112712 h 112712"/>
              <a:gd name="connsiteX4" fmla="*/ 0 w 112713"/>
              <a:gd name="connsiteY4" fmla="*/ 104775 h 112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713" h="112712">
                <a:moveTo>
                  <a:pt x="0" y="104775"/>
                </a:moveTo>
                <a:lnTo>
                  <a:pt x="6350" y="0"/>
                </a:lnTo>
                <a:lnTo>
                  <a:pt x="112713" y="19050"/>
                </a:lnTo>
                <a:lnTo>
                  <a:pt x="104775" y="112712"/>
                </a:lnTo>
                <a:lnTo>
                  <a:pt x="0" y="104775"/>
                </a:lnTo>
                <a:close/>
              </a:path>
            </a:pathLst>
          </a:custGeom>
          <a:solidFill>
            <a:srgbClr val="FF0000">
              <a:alpha val="31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24" name="Freeform: Shape 1023">
            <a:extLst>
              <a:ext uri="{FF2B5EF4-FFF2-40B4-BE49-F238E27FC236}">
                <a16:creationId xmlns:a16="http://schemas.microsoft.com/office/drawing/2014/main" xmlns="" id="{3E248590-1995-4A21-B634-F7FEB001AEE7}"/>
              </a:ext>
            </a:extLst>
          </p:cNvPr>
          <p:cNvSpPr/>
          <p:nvPr/>
        </p:nvSpPr>
        <p:spPr>
          <a:xfrm>
            <a:off x="688975" y="1638300"/>
            <a:ext cx="96838" cy="85725"/>
          </a:xfrm>
          <a:custGeom>
            <a:avLst/>
            <a:gdLst>
              <a:gd name="connsiteX0" fmla="*/ 11113 w 96838"/>
              <a:gd name="connsiteY0" fmla="*/ 0 h 85725"/>
              <a:gd name="connsiteX1" fmla="*/ 0 w 96838"/>
              <a:gd name="connsiteY1" fmla="*/ 85725 h 85725"/>
              <a:gd name="connsiteX2" fmla="*/ 95250 w 96838"/>
              <a:gd name="connsiteY2" fmla="*/ 80963 h 85725"/>
              <a:gd name="connsiteX3" fmla="*/ 96838 w 96838"/>
              <a:gd name="connsiteY3" fmla="*/ 3175 h 85725"/>
              <a:gd name="connsiteX4" fmla="*/ 11113 w 96838"/>
              <a:gd name="connsiteY4" fmla="*/ 0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838" h="85725">
                <a:moveTo>
                  <a:pt x="11113" y="0"/>
                </a:moveTo>
                <a:lnTo>
                  <a:pt x="0" y="85725"/>
                </a:lnTo>
                <a:lnTo>
                  <a:pt x="95250" y="80963"/>
                </a:lnTo>
                <a:cubicBezTo>
                  <a:pt x="95779" y="55034"/>
                  <a:pt x="96309" y="29104"/>
                  <a:pt x="96838" y="3175"/>
                </a:cubicBezTo>
                <a:lnTo>
                  <a:pt x="11113" y="0"/>
                </a:lnTo>
                <a:close/>
              </a:path>
            </a:pathLst>
          </a:custGeom>
          <a:solidFill>
            <a:srgbClr val="FF0000">
              <a:alpha val="4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xmlns="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165" descr="An aerial view of a city&#10;&#10;Description automatically generated with medium confidence">
            <a:extLst>
              <a:ext uri="{FF2B5EF4-FFF2-40B4-BE49-F238E27FC236}">
                <a16:creationId xmlns:a16="http://schemas.microsoft.com/office/drawing/2014/main" xmlns="" id="{B18652B9-8BF7-4152-AC92-90B94C6952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r="1168" b="2559"/>
          <a:stretch/>
        </p:blipFill>
        <p:spPr>
          <a:xfrm>
            <a:off x="52461" y="782065"/>
            <a:ext cx="6976989" cy="386931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OPARTGT014</a:t>
            </a:r>
            <a:r>
              <a:rPr lang="pl-PL" sz="2000" dirty="0"/>
              <a:t> </a:t>
            </a:r>
            <a:r>
              <a:rPr lang="en-US" sz="2000" dirty="0"/>
              <a:t>DAMASCUS NW AMMUNITION FACTORY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/>
          </a:bodyPr>
          <a:lstStyle/>
          <a:p>
            <a:r>
              <a:rPr lang="en-US" sz="1200" dirty="0"/>
              <a:t>CDC - High density civilian housing 90m from facility. Numerous buildings of religious significance within 500m of facility.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8BE4C55F-9BCE-4FE9-946B-10A71EBE151E}"/>
              </a:ext>
            </a:extLst>
          </p:cNvPr>
          <p:cNvSpPr txBox="1"/>
          <p:nvPr/>
        </p:nvSpPr>
        <p:spPr>
          <a:xfrm>
            <a:off x="7207106" y="843558"/>
            <a:ext cx="17882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Known to be producing Surface to Air missiles for SA5, SA2, SA3, SA6 and SA11 on license from Russia. </a:t>
            </a:r>
          </a:p>
        </p:txBody>
      </p:sp>
      <p:sp>
        <p:nvSpPr>
          <p:cNvPr id="108" name="Pil opp 2">
            <a:extLst>
              <a:ext uri="{FF2B5EF4-FFF2-40B4-BE49-F238E27FC236}">
                <a16:creationId xmlns:a16="http://schemas.microsoft.com/office/drawing/2014/main" xmlns="" id="{8EDFA289-5CA1-43F5-BDF0-36ED858A8B0F}"/>
              </a:ext>
            </a:extLst>
          </p:cNvPr>
          <p:cNvSpPr/>
          <p:nvPr/>
        </p:nvSpPr>
        <p:spPr>
          <a:xfrm rot="21244604">
            <a:off x="6660232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167" name="Isosceles Triangle 166">
            <a:extLst>
              <a:ext uri="{FF2B5EF4-FFF2-40B4-BE49-F238E27FC236}">
                <a16:creationId xmlns:a16="http://schemas.microsoft.com/office/drawing/2014/main" xmlns="" id="{71E06820-2A76-4ECC-BD95-8D000A9B940D}"/>
              </a:ext>
            </a:extLst>
          </p:cNvPr>
          <p:cNvSpPr/>
          <p:nvPr/>
        </p:nvSpPr>
        <p:spPr>
          <a:xfrm>
            <a:off x="3059832" y="329183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8" name="Isosceles Triangle 167">
            <a:extLst>
              <a:ext uri="{FF2B5EF4-FFF2-40B4-BE49-F238E27FC236}">
                <a16:creationId xmlns:a16="http://schemas.microsoft.com/office/drawing/2014/main" xmlns="" id="{64B45FBA-77A3-4BE3-B2B8-A7C4D048D0B9}"/>
              </a:ext>
            </a:extLst>
          </p:cNvPr>
          <p:cNvSpPr/>
          <p:nvPr/>
        </p:nvSpPr>
        <p:spPr>
          <a:xfrm>
            <a:off x="2843808" y="300379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9" name="Isosceles Triangle 168">
            <a:extLst>
              <a:ext uri="{FF2B5EF4-FFF2-40B4-BE49-F238E27FC236}">
                <a16:creationId xmlns:a16="http://schemas.microsoft.com/office/drawing/2014/main" xmlns="" id="{093FF420-C051-4CC8-AE4B-F7AA0FDB2642}"/>
              </a:ext>
            </a:extLst>
          </p:cNvPr>
          <p:cNvSpPr/>
          <p:nvPr/>
        </p:nvSpPr>
        <p:spPr>
          <a:xfrm>
            <a:off x="3596283" y="307999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0" name="Isosceles Triangle 169">
            <a:extLst>
              <a:ext uri="{FF2B5EF4-FFF2-40B4-BE49-F238E27FC236}">
                <a16:creationId xmlns:a16="http://schemas.microsoft.com/office/drawing/2014/main" xmlns="" id="{47854506-565F-4341-81C6-EC191A7F02C7}"/>
              </a:ext>
            </a:extLst>
          </p:cNvPr>
          <p:cNvSpPr/>
          <p:nvPr/>
        </p:nvSpPr>
        <p:spPr>
          <a:xfrm>
            <a:off x="4253508" y="245134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1" name="Isosceles Triangle 170">
            <a:extLst>
              <a:ext uri="{FF2B5EF4-FFF2-40B4-BE49-F238E27FC236}">
                <a16:creationId xmlns:a16="http://schemas.microsoft.com/office/drawing/2014/main" xmlns="" id="{CAF91261-4397-4C98-BE71-E09084A64B65}"/>
              </a:ext>
            </a:extLst>
          </p:cNvPr>
          <p:cNvSpPr/>
          <p:nvPr/>
        </p:nvSpPr>
        <p:spPr>
          <a:xfrm>
            <a:off x="4508883" y="251568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2" name="Isosceles Triangle 171">
            <a:extLst>
              <a:ext uri="{FF2B5EF4-FFF2-40B4-BE49-F238E27FC236}">
                <a16:creationId xmlns:a16="http://schemas.microsoft.com/office/drawing/2014/main" xmlns="" id="{27C2F96E-0E55-4CEF-B46B-1047ACECD2C3}"/>
              </a:ext>
            </a:extLst>
          </p:cNvPr>
          <p:cNvSpPr/>
          <p:nvPr/>
        </p:nvSpPr>
        <p:spPr>
          <a:xfrm>
            <a:off x="4035808" y="207435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3" name="Isosceles Triangle 172">
            <a:extLst>
              <a:ext uri="{FF2B5EF4-FFF2-40B4-BE49-F238E27FC236}">
                <a16:creationId xmlns:a16="http://schemas.microsoft.com/office/drawing/2014/main" xmlns="" id="{16F96977-7FE2-41F9-A5D4-F33E7F1894DB}"/>
              </a:ext>
            </a:extLst>
          </p:cNvPr>
          <p:cNvSpPr/>
          <p:nvPr/>
        </p:nvSpPr>
        <p:spPr>
          <a:xfrm>
            <a:off x="4316625" y="214253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4" name="Isosceles Triangle 173">
            <a:extLst>
              <a:ext uri="{FF2B5EF4-FFF2-40B4-BE49-F238E27FC236}">
                <a16:creationId xmlns:a16="http://schemas.microsoft.com/office/drawing/2014/main" xmlns="" id="{3B04718F-DEC7-4F6E-BED2-05B4609472D3}"/>
              </a:ext>
            </a:extLst>
          </p:cNvPr>
          <p:cNvSpPr/>
          <p:nvPr/>
        </p:nvSpPr>
        <p:spPr>
          <a:xfrm>
            <a:off x="4534325" y="217219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5" name="Isosceles Triangle 174">
            <a:extLst>
              <a:ext uri="{FF2B5EF4-FFF2-40B4-BE49-F238E27FC236}">
                <a16:creationId xmlns:a16="http://schemas.microsoft.com/office/drawing/2014/main" xmlns="" id="{09D2397E-DFA7-4993-8672-C8E15266B7BD}"/>
              </a:ext>
            </a:extLst>
          </p:cNvPr>
          <p:cNvSpPr/>
          <p:nvPr/>
        </p:nvSpPr>
        <p:spPr>
          <a:xfrm>
            <a:off x="4788024" y="2236525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6" name="Isosceles Triangle 175">
            <a:extLst>
              <a:ext uri="{FF2B5EF4-FFF2-40B4-BE49-F238E27FC236}">
                <a16:creationId xmlns:a16="http://schemas.microsoft.com/office/drawing/2014/main" xmlns="" id="{8060DB65-84DA-4B06-B12B-AADF3CE54406}"/>
              </a:ext>
            </a:extLst>
          </p:cNvPr>
          <p:cNvSpPr/>
          <p:nvPr/>
        </p:nvSpPr>
        <p:spPr>
          <a:xfrm>
            <a:off x="5148064" y="192367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7" name="Isosceles Triangle 176">
            <a:extLst>
              <a:ext uri="{FF2B5EF4-FFF2-40B4-BE49-F238E27FC236}">
                <a16:creationId xmlns:a16="http://schemas.microsoft.com/office/drawing/2014/main" xmlns="" id="{F7ADB251-C6A9-4E35-8332-C72E60D62A15}"/>
              </a:ext>
            </a:extLst>
          </p:cNvPr>
          <p:cNvSpPr/>
          <p:nvPr/>
        </p:nvSpPr>
        <p:spPr>
          <a:xfrm>
            <a:off x="4565883" y="194680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8" name="Isosceles Triangle 177">
            <a:extLst>
              <a:ext uri="{FF2B5EF4-FFF2-40B4-BE49-F238E27FC236}">
                <a16:creationId xmlns:a16="http://schemas.microsoft.com/office/drawing/2014/main" xmlns="" id="{396C7E39-8B37-4010-938B-E2FB00D73544}"/>
              </a:ext>
            </a:extLst>
          </p:cNvPr>
          <p:cNvSpPr/>
          <p:nvPr/>
        </p:nvSpPr>
        <p:spPr>
          <a:xfrm>
            <a:off x="4644008" y="185167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9" name="Freeform: Shape 178">
            <a:extLst>
              <a:ext uri="{FF2B5EF4-FFF2-40B4-BE49-F238E27FC236}">
                <a16:creationId xmlns:a16="http://schemas.microsoft.com/office/drawing/2014/main" xmlns="" id="{48545C10-1D32-4703-8730-1EB8D3C78CF4}"/>
              </a:ext>
            </a:extLst>
          </p:cNvPr>
          <p:cNvSpPr/>
          <p:nvPr/>
        </p:nvSpPr>
        <p:spPr>
          <a:xfrm>
            <a:off x="898525" y="1441450"/>
            <a:ext cx="4845050" cy="3200400"/>
          </a:xfrm>
          <a:custGeom>
            <a:avLst/>
            <a:gdLst>
              <a:gd name="connsiteX0" fmla="*/ 4746625 w 4845050"/>
              <a:gd name="connsiteY0" fmla="*/ 479425 h 3200400"/>
              <a:gd name="connsiteX1" fmla="*/ 3219450 w 4845050"/>
              <a:gd name="connsiteY1" fmla="*/ 2070100 h 3200400"/>
              <a:gd name="connsiteX2" fmla="*/ 2800350 w 4845050"/>
              <a:gd name="connsiteY2" fmla="*/ 2536825 h 3200400"/>
              <a:gd name="connsiteX3" fmla="*/ 2228850 w 4845050"/>
              <a:gd name="connsiteY3" fmla="*/ 3197225 h 3200400"/>
              <a:gd name="connsiteX4" fmla="*/ 1479550 w 4845050"/>
              <a:gd name="connsiteY4" fmla="*/ 3200400 h 3200400"/>
              <a:gd name="connsiteX5" fmla="*/ 650875 w 4845050"/>
              <a:gd name="connsiteY5" fmla="*/ 2568575 h 3200400"/>
              <a:gd name="connsiteX6" fmla="*/ 0 w 4845050"/>
              <a:gd name="connsiteY6" fmla="*/ 2133600 h 3200400"/>
              <a:gd name="connsiteX7" fmla="*/ 241300 w 4845050"/>
              <a:gd name="connsiteY7" fmla="*/ 2016125 h 3200400"/>
              <a:gd name="connsiteX8" fmla="*/ 565150 w 4845050"/>
              <a:gd name="connsiteY8" fmla="*/ 1885950 h 3200400"/>
              <a:gd name="connsiteX9" fmla="*/ 1295400 w 4845050"/>
              <a:gd name="connsiteY9" fmla="*/ 1330325 h 3200400"/>
              <a:gd name="connsiteX10" fmla="*/ 2162175 w 4845050"/>
              <a:gd name="connsiteY10" fmla="*/ 650875 h 3200400"/>
              <a:gd name="connsiteX11" fmla="*/ 3003550 w 4845050"/>
              <a:gd name="connsiteY11" fmla="*/ 98425 h 3200400"/>
              <a:gd name="connsiteX12" fmla="*/ 3025775 w 4845050"/>
              <a:gd name="connsiteY12" fmla="*/ 6350 h 3200400"/>
              <a:gd name="connsiteX13" fmla="*/ 3790950 w 4845050"/>
              <a:gd name="connsiteY13" fmla="*/ 0 h 3200400"/>
              <a:gd name="connsiteX14" fmla="*/ 4356100 w 4845050"/>
              <a:gd name="connsiteY14" fmla="*/ 53975 h 3200400"/>
              <a:gd name="connsiteX15" fmla="*/ 4718050 w 4845050"/>
              <a:gd name="connsiteY15" fmla="*/ 215900 h 3200400"/>
              <a:gd name="connsiteX16" fmla="*/ 4845050 w 4845050"/>
              <a:gd name="connsiteY16" fmla="*/ 361950 h 3200400"/>
              <a:gd name="connsiteX17" fmla="*/ 4746625 w 4845050"/>
              <a:gd name="connsiteY17" fmla="*/ 479425 h 320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845050" h="3200400">
                <a:moveTo>
                  <a:pt x="4746625" y="479425"/>
                </a:moveTo>
                <a:lnTo>
                  <a:pt x="3219450" y="2070100"/>
                </a:lnTo>
                <a:lnTo>
                  <a:pt x="2800350" y="2536825"/>
                </a:lnTo>
                <a:lnTo>
                  <a:pt x="2228850" y="3197225"/>
                </a:lnTo>
                <a:lnTo>
                  <a:pt x="1479550" y="3200400"/>
                </a:lnTo>
                <a:lnTo>
                  <a:pt x="650875" y="2568575"/>
                </a:lnTo>
                <a:lnTo>
                  <a:pt x="0" y="2133600"/>
                </a:lnTo>
                <a:lnTo>
                  <a:pt x="241300" y="2016125"/>
                </a:lnTo>
                <a:lnTo>
                  <a:pt x="565150" y="1885950"/>
                </a:lnTo>
                <a:lnTo>
                  <a:pt x="1295400" y="1330325"/>
                </a:lnTo>
                <a:lnTo>
                  <a:pt x="2162175" y="650875"/>
                </a:lnTo>
                <a:lnTo>
                  <a:pt x="3003550" y="98425"/>
                </a:lnTo>
                <a:lnTo>
                  <a:pt x="3025775" y="6350"/>
                </a:lnTo>
                <a:lnTo>
                  <a:pt x="3790950" y="0"/>
                </a:lnTo>
                <a:lnTo>
                  <a:pt x="4356100" y="53975"/>
                </a:lnTo>
                <a:lnTo>
                  <a:pt x="4718050" y="215900"/>
                </a:lnTo>
                <a:lnTo>
                  <a:pt x="4845050" y="361950"/>
                </a:lnTo>
                <a:lnTo>
                  <a:pt x="4746625" y="479425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0" name="Freeform: Shape 179">
            <a:extLst>
              <a:ext uri="{FF2B5EF4-FFF2-40B4-BE49-F238E27FC236}">
                <a16:creationId xmlns:a16="http://schemas.microsoft.com/office/drawing/2014/main" xmlns="" id="{84AC039E-F61F-43B5-90F6-67F4F9182CE2}"/>
              </a:ext>
            </a:extLst>
          </p:cNvPr>
          <p:cNvSpPr/>
          <p:nvPr/>
        </p:nvSpPr>
        <p:spPr>
          <a:xfrm>
            <a:off x="3187700" y="1898650"/>
            <a:ext cx="3838575" cy="2749550"/>
          </a:xfrm>
          <a:custGeom>
            <a:avLst/>
            <a:gdLst>
              <a:gd name="connsiteX0" fmla="*/ 2552700 w 3838575"/>
              <a:gd name="connsiteY0" fmla="*/ 0 h 2749550"/>
              <a:gd name="connsiteX1" fmla="*/ 241300 w 3838575"/>
              <a:gd name="connsiteY1" fmla="*/ 2460625 h 2749550"/>
              <a:gd name="connsiteX2" fmla="*/ 0 w 3838575"/>
              <a:gd name="connsiteY2" fmla="*/ 2749550 h 2749550"/>
              <a:gd name="connsiteX3" fmla="*/ 3832225 w 3838575"/>
              <a:gd name="connsiteY3" fmla="*/ 2727325 h 2749550"/>
              <a:gd name="connsiteX4" fmla="*/ 3838575 w 3838575"/>
              <a:gd name="connsiteY4" fmla="*/ 215900 h 2749550"/>
              <a:gd name="connsiteX5" fmla="*/ 2552700 w 3838575"/>
              <a:gd name="connsiteY5" fmla="*/ 0 h 274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38575" h="2749550">
                <a:moveTo>
                  <a:pt x="2552700" y="0"/>
                </a:moveTo>
                <a:lnTo>
                  <a:pt x="241300" y="2460625"/>
                </a:lnTo>
                <a:lnTo>
                  <a:pt x="0" y="2749550"/>
                </a:lnTo>
                <a:lnTo>
                  <a:pt x="3832225" y="2727325"/>
                </a:lnTo>
                <a:cubicBezTo>
                  <a:pt x="3834342" y="1890183"/>
                  <a:pt x="3836458" y="1053042"/>
                  <a:pt x="3838575" y="215900"/>
                </a:cubicBezTo>
                <a:lnTo>
                  <a:pt x="2552700" y="0"/>
                </a:lnTo>
                <a:close/>
              </a:path>
            </a:pathLst>
          </a:custGeom>
          <a:solidFill>
            <a:srgbClr val="FF0000">
              <a:alpha val="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1" name="Freeform: Shape 180">
            <a:extLst>
              <a:ext uri="{FF2B5EF4-FFF2-40B4-BE49-F238E27FC236}">
                <a16:creationId xmlns:a16="http://schemas.microsoft.com/office/drawing/2014/main" xmlns="" id="{CF9F2439-21D9-4F9A-846B-599D84A09A5D}"/>
              </a:ext>
            </a:extLst>
          </p:cNvPr>
          <p:cNvSpPr/>
          <p:nvPr/>
        </p:nvSpPr>
        <p:spPr>
          <a:xfrm>
            <a:off x="79375" y="768350"/>
            <a:ext cx="2692400" cy="3867150"/>
          </a:xfrm>
          <a:custGeom>
            <a:avLst/>
            <a:gdLst>
              <a:gd name="connsiteX0" fmla="*/ 2692400 w 2692400"/>
              <a:gd name="connsiteY0" fmla="*/ 1492250 h 3867150"/>
              <a:gd name="connsiteX1" fmla="*/ 1863725 w 2692400"/>
              <a:gd name="connsiteY1" fmla="*/ 2133600 h 3867150"/>
              <a:gd name="connsiteX2" fmla="*/ 1292225 w 2692400"/>
              <a:gd name="connsiteY2" fmla="*/ 2546350 h 3867150"/>
              <a:gd name="connsiteX3" fmla="*/ 908050 w 2692400"/>
              <a:gd name="connsiteY3" fmla="*/ 2717800 h 3867150"/>
              <a:gd name="connsiteX4" fmla="*/ 777875 w 2692400"/>
              <a:gd name="connsiteY4" fmla="*/ 2781300 h 3867150"/>
              <a:gd name="connsiteX5" fmla="*/ 1228725 w 2692400"/>
              <a:gd name="connsiteY5" fmla="*/ 3146425 h 3867150"/>
              <a:gd name="connsiteX6" fmla="*/ 1882775 w 2692400"/>
              <a:gd name="connsiteY6" fmla="*/ 3594100 h 3867150"/>
              <a:gd name="connsiteX7" fmla="*/ 2200275 w 2692400"/>
              <a:gd name="connsiteY7" fmla="*/ 3844925 h 3867150"/>
              <a:gd name="connsiteX8" fmla="*/ 1758950 w 2692400"/>
              <a:gd name="connsiteY8" fmla="*/ 3863975 h 3867150"/>
              <a:gd name="connsiteX9" fmla="*/ 0 w 2692400"/>
              <a:gd name="connsiteY9" fmla="*/ 3867150 h 3867150"/>
              <a:gd name="connsiteX10" fmla="*/ 6350 w 2692400"/>
              <a:gd name="connsiteY10" fmla="*/ 209550 h 3867150"/>
              <a:gd name="connsiteX11" fmla="*/ 584200 w 2692400"/>
              <a:gd name="connsiteY11" fmla="*/ 50800 h 3867150"/>
              <a:gd name="connsiteX12" fmla="*/ 784225 w 2692400"/>
              <a:gd name="connsiteY12" fmla="*/ 15875 h 3867150"/>
              <a:gd name="connsiteX13" fmla="*/ 1581150 w 2692400"/>
              <a:gd name="connsiteY13" fmla="*/ 0 h 3867150"/>
              <a:gd name="connsiteX14" fmla="*/ 2114550 w 2692400"/>
              <a:gd name="connsiteY14" fmla="*/ 136525 h 3867150"/>
              <a:gd name="connsiteX15" fmla="*/ 2473325 w 2692400"/>
              <a:gd name="connsiteY15" fmla="*/ 203200 h 3867150"/>
              <a:gd name="connsiteX16" fmla="*/ 1466850 w 2692400"/>
              <a:gd name="connsiteY16" fmla="*/ 1336675 h 3867150"/>
              <a:gd name="connsiteX17" fmla="*/ 1968500 w 2692400"/>
              <a:gd name="connsiteY17" fmla="*/ 1460500 h 3867150"/>
              <a:gd name="connsiteX18" fmla="*/ 2244725 w 2692400"/>
              <a:gd name="connsiteY18" fmla="*/ 1479550 h 3867150"/>
              <a:gd name="connsiteX19" fmla="*/ 2692400 w 2692400"/>
              <a:gd name="connsiteY19" fmla="*/ 1492250 h 3867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692400" h="3867150">
                <a:moveTo>
                  <a:pt x="2692400" y="1492250"/>
                </a:moveTo>
                <a:lnTo>
                  <a:pt x="1863725" y="2133600"/>
                </a:lnTo>
                <a:lnTo>
                  <a:pt x="1292225" y="2546350"/>
                </a:lnTo>
                <a:lnTo>
                  <a:pt x="908050" y="2717800"/>
                </a:lnTo>
                <a:lnTo>
                  <a:pt x="777875" y="2781300"/>
                </a:lnTo>
                <a:lnTo>
                  <a:pt x="1228725" y="3146425"/>
                </a:lnTo>
                <a:lnTo>
                  <a:pt x="1882775" y="3594100"/>
                </a:lnTo>
                <a:lnTo>
                  <a:pt x="2200275" y="3844925"/>
                </a:lnTo>
                <a:lnTo>
                  <a:pt x="1758950" y="3863975"/>
                </a:lnTo>
                <a:lnTo>
                  <a:pt x="0" y="3867150"/>
                </a:lnTo>
                <a:cubicBezTo>
                  <a:pt x="2117" y="2647950"/>
                  <a:pt x="4233" y="1428750"/>
                  <a:pt x="6350" y="209550"/>
                </a:cubicBezTo>
                <a:lnTo>
                  <a:pt x="584200" y="50800"/>
                </a:lnTo>
                <a:lnTo>
                  <a:pt x="784225" y="15875"/>
                </a:lnTo>
                <a:lnTo>
                  <a:pt x="1581150" y="0"/>
                </a:lnTo>
                <a:lnTo>
                  <a:pt x="2114550" y="136525"/>
                </a:lnTo>
                <a:lnTo>
                  <a:pt x="2473325" y="203200"/>
                </a:lnTo>
                <a:lnTo>
                  <a:pt x="1466850" y="1336675"/>
                </a:lnTo>
                <a:lnTo>
                  <a:pt x="1968500" y="1460500"/>
                </a:lnTo>
                <a:lnTo>
                  <a:pt x="2244725" y="1479550"/>
                </a:lnTo>
                <a:lnTo>
                  <a:pt x="2692400" y="1492250"/>
                </a:lnTo>
                <a:close/>
              </a:path>
            </a:pathLst>
          </a:custGeom>
          <a:solidFill>
            <a:srgbClr val="FF0000">
              <a:alpha val="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2" name="Freeform: Shape 181">
            <a:extLst>
              <a:ext uri="{FF2B5EF4-FFF2-40B4-BE49-F238E27FC236}">
                <a16:creationId xmlns:a16="http://schemas.microsoft.com/office/drawing/2014/main" xmlns="" id="{F84679AF-3C6B-4F4D-90D2-46D35FEA7130}"/>
              </a:ext>
            </a:extLst>
          </p:cNvPr>
          <p:cNvSpPr/>
          <p:nvPr/>
        </p:nvSpPr>
        <p:spPr>
          <a:xfrm>
            <a:off x="2762250" y="774700"/>
            <a:ext cx="4244975" cy="863600"/>
          </a:xfrm>
          <a:custGeom>
            <a:avLst/>
            <a:gdLst>
              <a:gd name="connsiteX0" fmla="*/ 720725 w 4244975"/>
              <a:gd name="connsiteY0" fmla="*/ 454025 h 863600"/>
              <a:gd name="connsiteX1" fmla="*/ 2047875 w 4244975"/>
              <a:gd name="connsiteY1" fmla="*/ 225425 h 863600"/>
              <a:gd name="connsiteX2" fmla="*/ 2200275 w 4244975"/>
              <a:gd name="connsiteY2" fmla="*/ 222250 h 863600"/>
              <a:gd name="connsiteX3" fmla="*/ 2587625 w 4244975"/>
              <a:gd name="connsiteY3" fmla="*/ 479425 h 863600"/>
              <a:gd name="connsiteX4" fmla="*/ 3295650 w 4244975"/>
              <a:gd name="connsiteY4" fmla="*/ 787400 h 863600"/>
              <a:gd name="connsiteX5" fmla="*/ 3994150 w 4244975"/>
              <a:gd name="connsiteY5" fmla="*/ 863600 h 863600"/>
              <a:gd name="connsiteX6" fmla="*/ 4102100 w 4244975"/>
              <a:gd name="connsiteY6" fmla="*/ 720725 h 863600"/>
              <a:gd name="connsiteX7" fmla="*/ 4244975 w 4244975"/>
              <a:gd name="connsiteY7" fmla="*/ 0 h 863600"/>
              <a:gd name="connsiteX8" fmla="*/ 1701800 w 4244975"/>
              <a:gd name="connsiteY8" fmla="*/ 6350 h 863600"/>
              <a:gd name="connsiteX9" fmla="*/ 755650 w 4244975"/>
              <a:gd name="connsiteY9" fmla="*/ 66675 h 863600"/>
              <a:gd name="connsiteX10" fmla="*/ 0 w 4244975"/>
              <a:gd name="connsiteY10" fmla="*/ 206375 h 863600"/>
              <a:gd name="connsiteX11" fmla="*/ 298450 w 4244975"/>
              <a:gd name="connsiteY11" fmla="*/ 333375 h 863600"/>
              <a:gd name="connsiteX12" fmla="*/ 720725 w 4244975"/>
              <a:gd name="connsiteY12" fmla="*/ 454025 h 86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244975" h="863600">
                <a:moveTo>
                  <a:pt x="720725" y="454025"/>
                </a:moveTo>
                <a:lnTo>
                  <a:pt x="2047875" y="225425"/>
                </a:lnTo>
                <a:lnTo>
                  <a:pt x="2200275" y="222250"/>
                </a:lnTo>
                <a:lnTo>
                  <a:pt x="2587625" y="479425"/>
                </a:lnTo>
                <a:lnTo>
                  <a:pt x="3295650" y="787400"/>
                </a:lnTo>
                <a:lnTo>
                  <a:pt x="3994150" y="863600"/>
                </a:lnTo>
                <a:lnTo>
                  <a:pt x="4102100" y="720725"/>
                </a:lnTo>
                <a:lnTo>
                  <a:pt x="4244975" y="0"/>
                </a:lnTo>
                <a:lnTo>
                  <a:pt x="1701800" y="6350"/>
                </a:lnTo>
                <a:lnTo>
                  <a:pt x="755650" y="66675"/>
                </a:lnTo>
                <a:lnTo>
                  <a:pt x="0" y="206375"/>
                </a:lnTo>
                <a:lnTo>
                  <a:pt x="298450" y="333375"/>
                </a:lnTo>
                <a:lnTo>
                  <a:pt x="720725" y="454025"/>
                </a:lnTo>
                <a:close/>
              </a:path>
            </a:pathLst>
          </a:custGeom>
          <a:solidFill>
            <a:srgbClr val="FF0000">
              <a:alpha val="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3" name="Freeform: Shape 182">
            <a:extLst>
              <a:ext uri="{FF2B5EF4-FFF2-40B4-BE49-F238E27FC236}">
                <a16:creationId xmlns:a16="http://schemas.microsoft.com/office/drawing/2014/main" xmlns="" id="{A121B8FF-FB9D-4205-83CB-134A9D510366}"/>
              </a:ext>
            </a:extLst>
          </p:cNvPr>
          <p:cNvSpPr/>
          <p:nvPr/>
        </p:nvSpPr>
        <p:spPr>
          <a:xfrm>
            <a:off x="4959350" y="3282950"/>
            <a:ext cx="415925" cy="282575"/>
          </a:xfrm>
          <a:custGeom>
            <a:avLst/>
            <a:gdLst>
              <a:gd name="connsiteX0" fmla="*/ 66675 w 415925"/>
              <a:gd name="connsiteY0" fmla="*/ 38100 h 282575"/>
              <a:gd name="connsiteX1" fmla="*/ 0 w 415925"/>
              <a:gd name="connsiteY1" fmla="*/ 187325 h 282575"/>
              <a:gd name="connsiteX2" fmla="*/ 336550 w 415925"/>
              <a:gd name="connsiteY2" fmla="*/ 282575 h 282575"/>
              <a:gd name="connsiteX3" fmla="*/ 415925 w 415925"/>
              <a:gd name="connsiteY3" fmla="*/ 85725 h 282575"/>
              <a:gd name="connsiteX4" fmla="*/ 279400 w 415925"/>
              <a:gd name="connsiteY4" fmla="*/ 53975 h 282575"/>
              <a:gd name="connsiteX5" fmla="*/ 250825 w 415925"/>
              <a:gd name="connsiteY5" fmla="*/ 19050 h 282575"/>
              <a:gd name="connsiteX6" fmla="*/ 222250 w 415925"/>
              <a:gd name="connsiteY6" fmla="*/ 0 h 282575"/>
              <a:gd name="connsiteX7" fmla="*/ 177800 w 415925"/>
              <a:gd name="connsiteY7" fmla="*/ 9525 h 282575"/>
              <a:gd name="connsiteX8" fmla="*/ 142875 w 415925"/>
              <a:gd name="connsiteY8" fmla="*/ 38100 h 282575"/>
              <a:gd name="connsiteX9" fmla="*/ 66675 w 415925"/>
              <a:gd name="connsiteY9" fmla="*/ 38100 h 282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5925" h="282575">
                <a:moveTo>
                  <a:pt x="66675" y="38100"/>
                </a:moveTo>
                <a:lnTo>
                  <a:pt x="0" y="187325"/>
                </a:lnTo>
                <a:lnTo>
                  <a:pt x="336550" y="282575"/>
                </a:lnTo>
                <a:lnTo>
                  <a:pt x="415925" y="85725"/>
                </a:lnTo>
                <a:lnTo>
                  <a:pt x="279400" y="53975"/>
                </a:lnTo>
                <a:lnTo>
                  <a:pt x="250825" y="19050"/>
                </a:lnTo>
                <a:lnTo>
                  <a:pt x="222250" y="0"/>
                </a:lnTo>
                <a:lnTo>
                  <a:pt x="177800" y="9525"/>
                </a:lnTo>
                <a:lnTo>
                  <a:pt x="142875" y="38100"/>
                </a:lnTo>
                <a:lnTo>
                  <a:pt x="66675" y="38100"/>
                </a:lnTo>
                <a:close/>
              </a:path>
            </a:pathLst>
          </a:custGeom>
          <a:solidFill>
            <a:srgbClr val="FF0000">
              <a:alpha val="1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4" name="Freeform: Shape 183">
            <a:extLst>
              <a:ext uri="{FF2B5EF4-FFF2-40B4-BE49-F238E27FC236}">
                <a16:creationId xmlns:a16="http://schemas.microsoft.com/office/drawing/2014/main" xmlns="" id="{CFD4DCF9-A213-480F-9DFB-5DE0E0A9623F}"/>
              </a:ext>
            </a:extLst>
          </p:cNvPr>
          <p:cNvSpPr/>
          <p:nvPr/>
        </p:nvSpPr>
        <p:spPr>
          <a:xfrm>
            <a:off x="5775325" y="2886075"/>
            <a:ext cx="241300" cy="104775"/>
          </a:xfrm>
          <a:custGeom>
            <a:avLst/>
            <a:gdLst>
              <a:gd name="connsiteX0" fmla="*/ 25400 w 241300"/>
              <a:gd name="connsiteY0" fmla="*/ 9525 h 104775"/>
              <a:gd name="connsiteX1" fmla="*/ 0 w 241300"/>
              <a:gd name="connsiteY1" fmla="*/ 79375 h 104775"/>
              <a:gd name="connsiteX2" fmla="*/ 222250 w 241300"/>
              <a:gd name="connsiteY2" fmla="*/ 104775 h 104775"/>
              <a:gd name="connsiteX3" fmla="*/ 241300 w 241300"/>
              <a:gd name="connsiteY3" fmla="*/ 0 h 104775"/>
              <a:gd name="connsiteX4" fmla="*/ 25400 w 241300"/>
              <a:gd name="connsiteY4" fmla="*/ 9525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" h="104775">
                <a:moveTo>
                  <a:pt x="25400" y="9525"/>
                </a:moveTo>
                <a:lnTo>
                  <a:pt x="0" y="79375"/>
                </a:lnTo>
                <a:lnTo>
                  <a:pt x="222250" y="104775"/>
                </a:lnTo>
                <a:lnTo>
                  <a:pt x="241300" y="0"/>
                </a:lnTo>
                <a:lnTo>
                  <a:pt x="25400" y="9525"/>
                </a:lnTo>
                <a:close/>
              </a:path>
            </a:pathLst>
          </a:custGeom>
          <a:solidFill>
            <a:srgbClr val="FF0000">
              <a:alpha val="2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5" name="Freeform: Shape 184">
            <a:extLst>
              <a:ext uri="{FF2B5EF4-FFF2-40B4-BE49-F238E27FC236}">
                <a16:creationId xmlns:a16="http://schemas.microsoft.com/office/drawing/2014/main" xmlns="" id="{572535D9-E359-42B8-9A58-2F9F0DBFFC2B}"/>
              </a:ext>
            </a:extLst>
          </p:cNvPr>
          <p:cNvSpPr/>
          <p:nvPr/>
        </p:nvSpPr>
        <p:spPr>
          <a:xfrm>
            <a:off x="6251575" y="2911475"/>
            <a:ext cx="311150" cy="228600"/>
          </a:xfrm>
          <a:custGeom>
            <a:avLst/>
            <a:gdLst>
              <a:gd name="connsiteX0" fmla="*/ 25400 w 311150"/>
              <a:gd name="connsiteY0" fmla="*/ 50800 h 228600"/>
              <a:gd name="connsiteX1" fmla="*/ 0 w 311150"/>
              <a:gd name="connsiteY1" fmla="*/ 174625 h 228600"/>
              <a:gd name="connsiteX2" fmla="*/ 282575 w 311150"/>
              <a:gd name="connsiteY2" fmla="*/ 228600 h 228600"/>
              <a:gd name="connsiteX3" fmla="*/ 311150 w 311150"/>
              <a:gd name="connsiteY3" fmla="*/ 114300 h 228600"/>
              <a:gd name="connsiteX4" fmla="*/ 266700 w 311150"/>
              <a:gd name="connsiteY4" fmla="*/ 101600 h 228600"/>
              <a:gd name="connsiteX5" fmla="*/ 206375 w 311150"/>
              <a:gd name="connsiteY5" fmla="*/ 12700 h 228600"/>
              <a:gd name="connsiteX6" fmla="*/ 114300 w 311150"/>
              <a:gd name="connsiteY6" fmla="*/ 0 h 228600"/>
              <a:gd name="connsiteX7" fmla="*/ 85725 w 311150"/>
              <a:gd name="connsiteY7" fmla="*/ 53975 h 228600"/>
              <a:gd name="connsiteX8" fmla="*/ 25400 w 311150"/>
              <a:gd name="connsiteY8" fmla="*/ 508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1150" h="228600">
                <a:moveTo>
                  <a:pt x="25400" y="50800"/>
                </a:moveTo>
                <a:lnTo>
                  <a:pt x="0" y="174625"/>
                </a:lnTo>
                <a:lnTo>
                  <a:pt x="282575" y="228600"/>
                </a:lnTo>
                <a:lnTo>
                  <a:pt x="311150" y="114300"/>
                </a:lnTo>
                <a:lnTo>
                  <a:pt x="266700" y="101600"/>
                </a:lnTo>
                <a:lnTo>
                  <a:pt x="206375" y="12700"/>
                </a:lnTo>
                <a:lnTo>
                  <a:pt x="114300" y="0"/>
                </a:lnTo>
                <a:lnTo>
                  <a:pt x="85725" y="53975"/>
                </a:lnTo>
                <a:lnTo>
                  <a:pt x="25400" y="5080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6" name="Freeform: Shape 185">
            <a:extLst>
              <a:ext uri="{FF2B5EF4-FFF2-40B4-BE49-F238E27FC236}">
                <a16:creationId xmlns:a16="http://schemas.microsoft.com/office/drawing/2014/main" xmlns="" id="{E00244CC-9232-4DF8-895C-61264079130A}"/>
              </a:ext>
            </a:extLst>
          </p:cNvPr>
          <p:cNvSpPr/>
          <p:nvPr/>
        </p:nvSpPr>
        <p:spPr>
          <a:xfrm>
            <a:off x="6477000" y="3330575"/>
            <a:ext cx="247650" cy="158750"/>
          </a:xfrm>
          <a:custGeom>
            <a:avLst/>
            <a:gdLst>
              <a:gd name="connsiteX0" fmla="*/ 44450 w 247650"/>
              <a:gd name="connsiteY0" fmla="*/ 0 h 158750"/>
              <a:gd name="connsiteX1" fmla="*/ 0 w 247650"/>
              <a:gd name="connsiteY1" fmla="*/ 117475 h 158750"/>
              <a:gd name="connsiteX2" fmla="*/ 225425 w 247650"/>
              <a:gd name="connsiteY2" fmla="*/ 158750 h 158750"/>
              <a:gd name="connsiteX3" fmla="*/ 247650 w 247650"/>
              <a:gd name="connsiteY3" fmla="*/ 22225 h 158750"/>
              <a:gd name="connsiteX4" fmla="*/ 44450 w 247650"/>
              <a:gd name="connsiteY4" fmla="*/ 0 h 15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650" h="158750">
                <a:moveTo>
                  <a:pt x="44450" y="0"/>
                </a:moveTo>
                <a:lnTo>
                  <a:pt x="0" y="117475"/>
                </a:lnTo>
                <a:lnTo>
                  <a:pt x="225425" y="158750"/>
                </a:lnTo>
                <a:lnTo>
                  <a:pt x="247650" y="22225"/>
                </a:lnTo>
                <a:lnTo>
                  <a:pt x="44450" y="0"/>
                </a:lnTo>
                <a:close/>
              </a:path>
            </a:pathLst>
          </a:custGeom>
          <a:solidFill>
            <a:srgbClr val="FF0000">
              <a:alpha val="2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7" name="Freeform: Shape 186">
            <a:extLst>
              <a:ext uri="{FF2B5EF4-FFF2-40B4-BE49-F238E27FC236}">
                <a16:creationId xmlns:a16="http://schemas.microsoft.com/office/drawing/2014/main" xmlns="" id="{5252A2CC-4AD1-4324-8B5A-24B9EA78DABB}"/>
              </a:ext>
            </a:extLst>
          </p:cNvPr>
          <p:cNvSpPr/>
          <p:nvPr/>
        </p:nvSpPr>
        <p:spPr>
          <a:xfrm>
            <a:off x="5105400" y="3771900"/>
            <a:ext cx="282575" cy="165100"/>
          </a:xfrm>
          <a:custGeom>
            <a:avLst/>
            <a:gdLst>
              <a:gd name="connsiteX0" fmla="*/ 79375 w 282575"/>
              <a:gd name="connsiteY0" fmla="*/ 0 h 165100"/>
              <a:gd name="connsiteX1" fmla="*/ 0 w 282575"/>
              <a:gd name="connsiteY1" fmla="*/ 111125 h 165100"/>
              <a:gd name="connsiteX2" fmla="*/ 209550 w 282575"/>
              <a:gd name="connsiteY2" fmla="*/ 165100 h 165100"/>
              <a:gd name="connsiteX3" fmla="*/ 282575 w 282575"/>
              <a:gd name="connsiteY3" fmla="*/ 31750 h 165100"/>
              <a:gd name="connsiteX4" fmla="*/ 79375 w 282575"/>
              <a:gd name="connsiteY4" fmla="*/ 0 h 165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575" h="165100">
                <a:moveTo>
                  <a:pt x="79375" y="0"/>
                </a:moveTo>
                <a:lnTo>
                  <a:pt x="0" y="111125"/>
                </a:lnTo>
                <a:lnTo>
                  <a:pt x="209550" y="165100"/>
                </a:lnTo>
                <a:lnTo>
                  <a:pt x="282575" y="31750"/>
                </a:lnTo>
                <a:lnTo>
                  <a:pt x="79375" y="0"/>
                </a:lnTo>
                <a:close/>
              </a:path>
            </a:pathLst>
          </a:custGeom>
          <a:solidFill>
            <a:srgbClr val="FF0000">
              <a:alpha val="2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8" name="Freeform: Shape 187">
            <a:extLst>
              <a:ext uri="{FF2B5EF4-FFF2-40B4-BE49-F238E27FC236}">
                <a16:creationId xmlns:a16="http://schemas.microsoft.com/office/drawing/2014/main" xmlns="" id="{9F47515F-6072-4881-9C66-50B400538DBE}"/>
              </a:ext>
            </a:extLst>
          </p:cNvPr>
          <p:cNvSpPr/>
          <p:nvPr/>
        </p:nvSpPr>
        <p:spPr>
          <a:xfrm>
            <a:off x="415925" y="1349375"/>
            <a:ext cx="266700" cy="79375"/>
          </a:xfrm>
          <a:custGeom>
            <a:avLst/>
            <a:gdLst>
              <a:gd name="connsiteX0" fmla="*/ 101600 w 266700"/>
              <a:gd name="connsiteY0" fmla="*/ 0 h 79375"/>
              <a:gd name="connsiteX1" fmla="*/ 0 w 266700"/>
              <a:gd name="connsiteY1" fmla="*/ 63500 h 79375"/>
              <a:gd name="connsiteX2" fmla="*/ 193675 w 266700"/>
              <a:gd name="connsiteY2" fmla="*/ 79375 h 79375"/>
              <a:gd name="connsiteX3" fmla="*/ 266700 w 266700"/>
              <a:gd name="connsiteY3" fmla="*/ 12700 h 79375"/>
              <a:gd name="connsiteX4" fmla="*/ 101600 w 266700"/>
              <a:gd name="connsiteY4" fmla="*/ 0 h 7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" h="79375">
                <a:moveTo>
                  <a:pt x="101600" y="0"/>
                </a:moveTo>
                <a:lnTo>
                  <a:pt x="0" y="63500"/>
                </a:lnTo>
                <a:lnTo>
                  <a:pt x="193675" y="79375"/>
                </a:lnTo>
                <a:lnTo>
                  <a:pt x="266700" y="12700"/>
                </a:lnTo>
                <a:lnTo>
                  <a:pt x="101600" y="0"/>
                </a:lnTo>
                <a:close/>
              </a:path>
            </a:pathLst>
          </a:custGeom>
          <a:solidFill>
            <a:srgbClr val="FF0000">
              <a:alpha val="19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9" name="Freeform: Shape 188">
            <a:extLst>
              <a:ext uri="{FF2B5EF4-FFF2-40B4-BE49-F238E27FC236}">
                <a16:creationId xmlns:a16="http://schemas.microsoft.com/office/drawing/2014/main" xmlns="" id="{24C2A437-1684-4306-A594-A4C14C6DC276}"/>
              </a:ext>
            </a:extLst>
          </p:cNvPr>
          <p:cNvSpPr/>
          <p:nvPr/>
        </p:nvSpPr>
        <p:spPr>
          <a:xfrm>
            <a:off x="4597400" y="860425"/>
            <a:ext cx="263525" cy="88900"/>
          </a:xfrm>
          <a:custGeom>
            <a:avLst/>
            <a:gdLst>
              <a:gd name="connsiteX0" fmla="*/ 82550 w 263525"/>
              <a:gd name="connsiteY0" fmla="*/ 88900 h 88900"/>
              <a:gd name="connsiteX1" fmla="*/ 263525 w 263525"/>
              <a:gd name="connsiteY1" fmla="*/ 69850 h 88900"/>
              <a:gd name="connsiteX2" fmla="*/ 222250 w 263525"/>
              <a:gd name="connsiteY2" fmla="*/ 0 h 88900"/>
              <a:gd name="connsiteX3" fmla="*/ 0 w 263525"/>
              <a:gd name="connsiteY3" fmla="*/ 15875 h 88900"/>
              <a:gd name="connsiteX4" fmla="*/ 82550 w 263525"/>
              <a:gd name="connsiteY4" fmla="*/ 88900 h 8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3525" h="88900">
                <a:moveTo>
                  <a:pt x="82550" y="88900"/>
                </a:moveTo>
                <a:lnTo>
                  <a:pt x="263525" y="69850"/>
                </a:lnTo>
                <a:lnTo>
                  <a:pt x="222250" y="0"/>
                </a:lnTo>
                <a:lnTo>
                  <a:pt x="0" y="15875"/>
                </a:lnTo>
                <a:lnTo>
                  <a:pt x="82550" y="88900"/>
                </a:lnTo>
                <a:close/>
              </a:path>
            </a:pathLst>
          </a:custGeom>
          <a:solidFill>
            <a:srgbClr val="FF0000">
              <a:alpha val="2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xmlns="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7279</TotalTime>
  <Words>333</Words>
  <Application>Microsoft Office PowerPoint</Application>
  <PresentationFormat>Skjermfremvisning (16:9)</PresentationFormat>
  <Paragraphs>38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SYTGT014 DAMASCUS NW AMMUNITION FACTORY</vt:lpstr>
      <vt:lpstr>OPARTGT014 DAMASCUS NW AMMUNITION FACTORY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SYTGT014_DAMASCUS_NW_AMMUNITION_FACTORY</dc:title>
  <dc:creator>132nd Virtual Wing;VIS</dc:creator>
  <cp:lastModifiedBy>Neck</cp:lastModifiedBy>
  <cp:revision>411</cp:revision>
  <dcterms:created xsi:type="dcterms:W3CDTF">2019-03-12T22:01:00Z</dcterms:created>
  <dcterms:modified xsi:type="dcterms:W3CDTF">2022-06-09T20:38:23Z</dcterms:modified>
</cp:coreProperties>
</file>